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35793198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How many of you like to play games? Board games, video games, anything that passes the time? Me to. </a:t>
            </a:r>
          </a:p>
          <a:p>
            <a:pPr lvl="0">
              <a:spcBef>
                <a:spcPts val="0"/>
              </a:spcBef>
              <a:buNone/>
            </a:pPr>
            <a:r>
              <a:rPr lang="en"/>
              <a:t>(CLICK)</a:t>
            </a:r>
          </a:p>
        </p:txBody>
      </p:sp>
    </p:spTree>
    <p:extLst>
      <p:ext uri="{BB962C8B-B14F-4D97-AF65-F5344CB8AC3E}">
        <p14:creationId xmlns:p14="http://schemas.microsoft.com/office/powerpoint/2010/main" val="23395696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Now that we have discussed the origin and history of board games, let’s move on to…. (CLICK)</a:t>
            </a:r>
          </a:p>
        </p:txBody>
      </p:sp>
    </p:spTree>
    <p:extLst>
      <p:ext uri="{BB962C8B-B14F-4D97-AF65-F5344CB8AC3E}">
        <p14:creationId xmlns:p14="http://schemas.microsoft.com/office/powerpoint/2010/main" val="1956921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6" name="Shape 11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How board games were transmitted throughout human culture and how games evolved through this transmission.</a:t>
            </a:r>
          </a:p>
        </p:txBody>
      </p:sp>
    </p:spTree>
    <p:extLst>
      <p:ext uri="{BB962C8B-B14F-4D97-AF65-F5344CB8AC3E}">
        <p14:creationId xmlns:p14="http://schemas.microsoft.com/office/powerpoint/2010/main" val="3845164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As the world became more interconnected through trade, political ties, and travel, so to did the world of gaming. Settlers of new lands brought with them their cultural pastimes, and intermingled with other neighboring cultures, thus spawning new breeds of board games that had mutated into a crossbreed of various games throughout history.</a:t>
            </a:r>
          </a:p>
        </p:txBody>
      </p:sp>
    </p:spTree>
    <p:extLst>
      <p:ext uri="{BB962C8B-B14F-4D97-AF65-F5344CB8AC3E}">
        <p14:creationId xmlns:p14="http://schemas.microsoft.com/office/powerpoint/2010/main" val="2076231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Take Chess for example. Chess</a:t>
            </a:r>
          </a:p>
        </p:txBody>
      </p:sp>
    </p:spTree>
    <p:extLst>
      <p:ext uri="{BB962C8B-B14F-4D97-AF65-F5344CB8AC3E}">
        <p14:creationId xmlns:p14="http://schemas.microsoft.com/office/powerpoint/2010/main" val="11984082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71398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312368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How board games were transmitted throughout human culture and how games evolved through this transmission.</a:t>
            </a:r>
          </a:p>
        </p:txBody>
      </p:sp>
    </p:spTree>
    <p:extLst>
      <p:ext uri="{BB962C8B-B14F-4D97-AF65-F5344CB8AC3E}">
        <p14:creationId xmlns:p14="http://schemas.microsoft.com/office/powerpoint/2010/main" val="3241687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How board games were transmitted throughout human culture and how games evolved through this transmission.</a:t>
            </a:r>
          </a:p>
        </p:txBody>
      </p:sp>
    </p:spTree>
    <p:extLst>
      <p:ext uri="{BB962C8B-B14F-4D97-AF65-F5344CB8AC3E}">
        <p14:creationId xmlns:p14="http://schemas.microsoft.com/office/powerpoint/2010/main" val="298568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60348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19139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I’m sure all of you have heard of Monopoly, the game the forges and strengthens friendships and family ties. </a:t>
            </a:r>
          </a:p>
          <a:p>
            <a:pPr lvl="0">
              <a:spcBef>
                <a:spcPts val="0"/>
              </a:spcBef>
              <a:buNone/>
            </a:pPr>
            <a:r>
              <a:rPr lang="en"/>
              <a:t>But how did Monopoly come to be? What was the beginning of board games, how have they changed over time, and what connections, if any, can be made between the evolution of tabletop gaming and biological evolution?</a:t>
            </a:r>
          </a:p>
          <a:p>
            <a:pPr lvl="0">
              <a:spcBef>
                <a:spcPts val="0"/>
              </a:spcBef>
              <a:buNone/>
            </a:pPr>
            <a:r>
              <a:rPr lang="en"/>
              <a:t>(CLICK)</a:t>
            </a:r>
          </a:p>
        </p:txBody>
      </p:sp>
    </p:spTree>
    <p:extLst>
      <p:ext uri="{BB962C8B-B14F-4D97-AF65-F5344CB8AC3E}">
        <p14:creationId xmlns:p14="http://schemas.microsoft.com/office/powerpoint/2010/main" val="695938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So with all of this knowledge in mind, go out and have yourself a game night.</a:t>
            </a:r>
          </a:p>
        </p:txBody>
      </p:sp>
    </p:spTree>
    <p:extLst>
      <p:ext uri="{BB962C8B-B14F-4D97-AF65-F5344CB8AC3E}">
        <p14:creationId xmlns:p14="http://schemas.microsoft.com/office/powerpoint/2010/main" val="1869891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Before we can make any connections between the evolution of board games and biological evolution, we must first look at the origins of gaming. After understanding where board games come from in human history, we need to understand how they have been transmitted across human culture, and how they have mutated during that transmission. After understanding this, we can then go on to see what ties, if any, can be made between biological evolution and the evolution of board games.</a:t>
            </a:r>
          </a:p>
          <a:p>
            <a:pPr lvl="0">
              <a:spcBef>
                <a:spcPts val="0"/>
              </a:spcBef>
              <a:buNone/>
            </a:pPr>
            <a:r>
              <a:rPr lang="en"/>
              <a:t>(CLICK)</a:t>
            </a:r>
          </a:p>
        </p:txBody>
      </p:sp>
    </p:spTree>
    <p:extLst>
      <p:ext uri="{BB962C8B-B14F-4D97-AF65-F5344CB8AC3E}">
        <p14:creationId xmlns:p14="http://schemas.microsoft.com/office/powerpoint/2010/main" val="554313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So first, let’s look at the origin and history of board games. </a:t>
            </a:r>
          </a:p>
          <a:p>
            <a:pPr lvl="0" rtl="0">
              <a:spcBef>
                <a:spcPts val="0"/>
              </a:spcBef>
              <a:buNone/>
            </a:pPr>
            <a:r>
              <a:rPr lang="en"/>
              <a:t>(CLICK)</a:t>
            </a:r>
          </a:p>
        </p:txBody>
      </p:sp>
    </p:spTree>
    <p:extLst>
      <p:ext uri="{BB962C8B-B14F-4D97-AF65-F5344CB8AC3E}">
        <p14:creationId xmlns:p14="http://schemas.microsoft.com/office/powerpoint/2010/main" val="927877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Senet is considered to be the earliest known board game in human history. The first Senet board, which dates back to roughly 3100 BC, was found in an ancient Egyptian tomb. The game consists of a simple board with 3 rows of 10 squares, and yet despite its simplistic appearance, scholars and archeaologists are still baffled as to how the game was actually played. </a:t>
            </a:r>
          </a:p>
          <a:p>
            <a:pPr lvl="0">
              <a:spcBef>
                <a:spcPts val="0"/>
              </a:spcBef>
              <a:buNone/>
            </a:pPr>
            <a:r>
              <a:rPr lang="en"/>
              <a:t>(CLICK)</a:t>
            </a:r>
          </a:p>
        </p:txBody>
      </p:sp>
    </p:spTree>
    <p:extLst>
      <p:ext uri="{BB962C8B-B14F-4D97-AF65-F5344CB8AC3E}">
        <p14:creationId xmlns:p14="http://schemas.microsoft.com/office/powerpoint/2010/main" val="649924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Another board game that set the stage for many other games to come is Go. Go originated in ancient China, around 2,500 years ago. It features a board with 10 vertices emanating out in every direction from the center, and is played with two opponents. Go is considered to be the oldest board game that is still largely played today.</a:t>
            </a:r>
          </a:p>
          <a:p>
            <a:pPr lvl="0">
              <a:spcBef>
                <a:spcPts val="0"/>
              </a:spcBef>
              <a:buNone/>
            </a:pPr>
            <a:r>
              <a:rPr lang="en"/>
              <a:t>(CLICK)</a:t>
            </a:r>
          </a:p>
        </p:txBody>
      </p:sp>
    </p:spTree>
    <p:extLst>
      <p:ext uri="{BB962C8B-B14F-4D97-AF65-F5344CB8AC3E}">
        <p14:creationId xmlns:p14="http://schemas.microsoft.com/office/powerpoint/2010/main" val="2818111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Chaturanga is an ancient Indian board game that came about around the 6th century AD. This board may look familiar to you because Chaturanga is widely considered to be the ancestor of what is now modern day chess. Fast forward through history and we see board games retain the simple idea of strategy over one’s opponent, with minor cosmetic and rule tweaks.</a:t>
            </a:r>
          </a:p>
          <a:p>
            <a:pPr lvl="0">
              <a:spcBef>
                <a:spcPts val="0"/>
              </a:spcBef>
              <a:buNone/>
            </a:pPr>
            <a:r>
              <a:rPr lang="en"/>
              <a:t>(CLICK)</a:t>
            </a:r>
          </a:p>
        </p:txBody>
      </p:sp>
    </p:spTree>
    <p:extLst>
      <p:ext uri="{BB962C8B-B14F-4D97-AF65-F5344CB8AC3E}">
        <p14:creationId xmlns:p14="http://schemas.microsoft.com/office/powerpoint/2010/main" val="26717202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Whether it be through maneuvering little plastic armies across the world</a:t>
            </a:r>
          </a:p>
          <a:p>
            <a:pPr lvl="0">
              <a:spcBef>
                <a:spcPts val="0"/>
              </a:spcBef>
              <a:buNone/>
            </a:pPr>
            <a:r>
              <a:rPr lang="en"/>
              <a:t>(CLICK)</a:t>
            </a:r>
          </a:p>
        </p:txBody>
      </p:sp>
    </p:spTree>
    <p:extLst>
      <p:ext uri="{BB962C8B-B14F-4D97-AF65-F5344CB8AC3E}">
        <p14:creationId xmlns:p14="http://schemas.microsoft.com/office/powerpoint/2010/main" val="4197878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Or buying up every single property on a side of the board.</a:t>
            </a:r>
          </a:p>
        </p:txBody>
      </p:sp>
    </p:spTree>
    <p:extLst>
      <p:ext uri="{BB962C8B-B14F-4D97-AF65-F5344CB8AC3E}">
        <p14:creationId xmlns:p14="http://schemas.microsoft.com/office/powerpoint/2010/main" val="1029148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upload.wikimedia.org/wikipedia/commons/thumb/d/d7/Senet_game_pieces_(Tutankhamun).jpg/260px-Senet_game_pieces_(Tutankhamun).jp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paulomenin.github.io/go-presentation/images/goban.p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upload.wikimedia.org/wikipedia/commons/2/2b/AAA_SVG_Chessboard_and_chess_pieces_03.svg" TargetMode="External"/><Relationship Id="rId5" Type="http://schemas.openxmlformats.org/officeDocument/2006/relationships/image" Target="../media/image6.png"/><Relationship Id="rId4" Type="http://schemas.openxmlformats.org/officeDocument/2006/relationships/hyperlink" Target="http://learningchess.net/blog/wp-content/uploads/2014/03/chatrang-chaturanga.jp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86400" y="99650"/>
            <a:ext cx="9316800" cy="776100"/>
          </a:xfrm>
          <a:prstGeom prst="rect">
            <a:avLst/>
          </a:prstGeom>
        </p:spPr>
        <p:txBody>
          <a:bodyPr lIns="91425" tIns="91425" rIns="91425" bIns="91425" anchor="t" anchorCtr="0">
            <a:noAutofit/>
          </a:bodyPr>
          <a:lstStyle/>
          <a:p>
            <a:pPr lvl="0" algn="ctr" rtl="0">
              <a:spcBef>
                <a:spcPts val="0"/>
              </a:spcBef>
              <a:buNone/>
            </a:pPr>
            <a:r>
              <a:rPr lang="en" sz="4800" b="1"/>
              <a:t>The Evolution of Board Games</a:t>
            </a:r>
          </a:p>
        </p:txBody>
      </p:sp>
      <p:sp>
        <p:nvSpPr>
          <p:cNvPr id="113" name="Shape 113"/>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Clr>
                <a:srgbClr val="6AA84F"/>
              </a:buClr>
              <a:buSzPct val="100000"/>
            </a:pPr>
            <a:r>
              <a:rPr lang="en" sz="3000">
                <a:solidFill>
                  <a:srgbClr val="6AA84F"/>
                </a:solidFill>
              </a:rPr>
              <a:t>History</a:t>
            </a:r>
          </a:p>
          <a:p>
            <a:pPr marL="457200" lvl="0" indent="-419100" rtl="0">
              <a:spcBef>
                <a:spcPts val="0"/>
              </a:spcBef>
              <a:buSzPct val="100000"/>
            </a:pPr>
            <a:r>
              <a:rPr lang="en" sz="3000"/>
              <a:t>Transmission/Change over time</a:t>
            </a:r>
          </a:p>
          <a:p>
            <a:pPr marL="457200" lvl="0" indent="-419100" rtl="0">
              <a:spcBef>
                <a:spcPts val="0"/>
              </a:spcBef>
              <a:buSzPct val="100000"/>
            </a:pPr>
            <a:r>
              <a:rPr lang="en" sz="3000"/>
              <a:t>Ties to biological evolution</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86400" y="99650"/>
            <a:ext cx="9316800" cy="776100"/>
          </a:xfrm>
          <a:prstGeom prst="rect">
            <a:avLst/>
          </a:prstGeom>
        </p:spPr>
        <p:txBody>
          <a:bodyPr lIns="91425" tIns="91425" rIns="91425" bIns="91425" anchor="t" anchorCtr="0">
            <a:noAutofit/>
          </a:bodyPr>
          <a:lstStyle/>
          <a:p>
            <a:pPr lvl="0" algn="ctr" rtl="0">
              <a:spcBef>
                <a:spcPts val="0"/>
              </a:spcBef>
              <a:buNone/>
            </a:pPr>
            <a:r>
              <a:rPr lang="en" sz="4800" b="1"/>
              <a:t>The Evolution of Board Games</a:t>
            </a:r>
          </a:p>
        </p:txBody>
      </p:sp>
      <p:sp>
        <p:nvSpPr>
          <p:cNvPr id="119" name="Shape 119"/>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Clr>
                <a:srgbClr val="6AA84F"/>
              </a:buClr>
              <a:buSzPct val="100000"/>
            </a:pPr>
            <a:r>
              <a:rPr lang="en" sz="3000">
                <a:solidFill>
                  <a:srgbClr val="6AA84F"/>
                </a:solidFill>
              </a:rPr>
              <a:t>History</a:t>
            </a:r>
          </a:p>
          <a:p>
            <a:pPr marL="457200" lvl="0" indent="-419100" rtl="0">
              <a:spcBef>
                <a:spcPts val="0"/>
              </a:spcBef>
              <a:buClr>
                <a:srgbClr val="6AA84F"/>
              </a:buClr>
              <a:buSzPct val="100000"/>
            </a:pPr>
            <a:r>
              <a:rPr lang="en" sz="3000">
                <a:solidFill>
                  <a:srgbClr val="6AA84F"/>
                </a:solidFill>
              </a:rPr>
              <a:t>Transmission/Change over time</a:t>
            </a:r>
          </a:p>
          <a:p>
            <a:pPr marL="457200" lvl="0" indent="-419100" rtl="0">
              <a:spcBef>
                <a:spcPts val="0"/>
              </a:spcBef>
              <a:buSzPct val="100000"/>
            </a:pPr>
            <a:r>
              <a:rPr lang="en" sz="3000"/>
              <a:t>Ties to biological evolution</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Shape 12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5" name="Shape 125"/>
          <p:cNvSpPr txBox="1"/>
          <p:nvPr/>
        </p:nvSpPr>
        <p:spPr>
          <a:xfrm>
            <a:off x="4169075" y="4835100"/>
            <a:ext cx="4974900" cy="308400"/>
          </a:xfrm>
          <a:prstGeom prst="rect">
            <a:avLst/>
          </a:prstGeom>
          <a:noFill/>
          <a:ln>
            <a:noFill/>
          </a:ln>
        </p:spPr>
        <p:txBody>
          <a:bodyPr lIns="91425" tIns="91425" rIns="91425" bIns="91425" anchor="t" anchorCtr="0">
            <a:noAutofit/>
          </a:bodyPr>
          <a:lstStyle/>
          <a:p>
            <a:pPr lvl="0">
              <a:spcBef>
                <a:spcPts val="0"/>
              </a:spcBef>
              <a:buNone/>
            </a:pPr>
            <a:r>
              <a:rPr lang="en" sz="900"/>
              <a:t>https://cdn.slidemodel.com/wp-content/uploads/2074-01-worldmap-connections-16x9-1.jpg</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a:blip r:embed="rId3">
            <a:alphaModFix/>
          </a:blip>
          <a:stretch>
            <a:fillRect/>
          </a:stretch>
        </p:blipFill>
        <p:spPr>
          <a:xfrm>
            <a:off x="0" y="0"/>
            <a:ext cx="4790975" cy="4440425"/>
          </a:xfrm>
          <a:prstGeom prst="rect">
            <a:avLst/>
          </a:prstGeom>
          <a:noFill/>
          <a:ln>
            <a:noFill/>
          </a:ln>
        </p:spPr>
      </p:pic>
      <p:sp>
        <p:nvSpPr>
          <p:cNvPr id="131" name="Shape 131"/>
          <p:cNvSpPr txBox="1"/>
          <p:nvPr/>
        </p:nvSpPr>
        <p:spPr>
          <a:xfrm>
            <a:off x="0" y="4838700"/>
            <a:ext cx="3762000" cy="308400"/>
          </a:xfrm>
          <a:prstGeom prst="rect">
            <a:avLst/>
          </a:prstGeom>
          <a:noFill/>
          <a:ln>
            <a:noFill/>
          </a:ln>
        </p:spPr>
        <p:txBody>
          <a:bodyPr lIns="91425" tIns="91425" rIns="91425" bIns="91425" anchor="t" anchorCtr="0">
            <a:noAutofit/>
          </a:bodyPr>
          <a:lstStyle/>
          <a:p>
            <a:pPr lvl="0">
              <a:spcBef>
                <a:spcPts val="0"/>
              </a:spcBef>
              <a:buNone/>
            </a:pPr>
            <a:r>
              <a:rPr lang="en" sz="900"/>
              <a:t>https://upload.wikimedia.org/wikipedia/commons/6/6f/ChessSet.jpg</a:t>
            </a:r>
          </a:p>
        </p:txBody>
      </p:sp>
      <p:pic>
        <p:nvPicPr>
          <p:cNvPr id="132" name="Shape 132"/>
          <p:cNvPicPr preferRelativeResize="0"/>
          <p:nvPr/>
        </p:nvPicPr>
        <p:blipFill>
          <a:blip r:embed="rId4">
            <a:alphaModFix/>
          </a:blip>
          <a:stretch>
            <a:fillRect/>
          </a:stretch>
        </p:blipFill>
        <p:spPr>
          <a:xfrm>
            <a:off x="5575225" y="0"/>
            <a:ext cx="2746849" cy="2281899"/>
          </a:xfrm>
          <a:prstGeom prst="rect">
            <a:avLst/>
          </a:prstGeom>
          <a:noFill/>
          <a:ln>
            <a:noFill/>
          </a:ln>
        </p:spPr>
      </p:pic>
      <p:pic>
        <p:nvPicPr>
          <p:cNvPr id="133" name="Shape 133"/>
          <p:cNvPicPr preferRelativeResize="0"/>
          <p:nvPr/>
        </p:nvPicPr>
        <p:blipFill>
          <a:blip r:embed="rId5">
            <a:alphaModFix/>
          </a:blip>
          <a:stretch>
            <a:fillRect/>
          </a:stretch>
        </p:blipFill>
        <p:spPr>
          <a:xfrm>
            <a:off x="5474674" y="2380575"/>
            <a:ext cx="2947948" cy="2947948"/>
          </a:xfrm>
          <a:prstGeom prst="rect">
            <a:avLst/>
          </a:prstGeom>
          <a:noFill/>
          <a:ln>
            <a:noFill/>
          </a:ln>
        </p:spPr>
      </p:pic>
      <p:cxnSp>
        <p:nvCxnSpPr>
          <p:cNvPr id="134" name="Shape 134"/>
          <p:cNvCxnSpPr>
            <a:stCxn id="132" idx="1"/>
            <a:endCxn id="133" idx="1"/>
          </p:cNvCxnSpPr>
          <p:nvPr/>
        </p:nvCxnSpPr>
        <p:spPr>
          <a:xfrm flipH="1">
            <a:off x="5474725" y="1140949"/>
            <a:ext cx="100500" cy="2713500"/>
          </a:xfrm>
          <a:prstGeom prst="curvedConnector3">
            <a:avLst>
              <a:gd name="adj1" fmla="val 336990"/>
            </a:avLst>
          </a:prstGeom>
          <a:noFill/>
          <a:ln w="9525" cap="flat" cmpd="sng">
            <a:solidFill>
              <a:schemeClr val="dk2"/>
            </a:solidFill>
            <a:prstDash val="solid"/>
            <a:round/>
            <a:headEnd type="none" w="lg" len="lg"/>
            <a:tailEnd type="none" w="lg" len="lg"/>
          </a:ln>
        </p:spPr>
      </p:cxnSp>
      <p:sp>
        <p:nvSpPr>
          <p:cNvPr id="135" name="Shape 135"/>
          <p:cNvSpPr/>
          <p:nvPr/>
        </p:nvSpPr>
        <p:spPr>
          <a:xfrm rot="7144585">
            <a:off x="5352127" y="3768280"/>
            <a:ext cx="229641" cy="172704"/>
          </a:xfrm>
          <a:prstGeom prst="triangle">
            <a:avLst>
              <a:gd name="adj"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Shape 140"/>
          <p:cNvPicPr preferRelativeResize="0"/>
          <p:nvPr/>
        </p:nvPicPr>
        <p:blipFill>
          <a:blip r:embed="rId3">
            <a:alphaModFix/>
          </a:blip>
          <a:stretch>
            <a:fillRect/>
          </a:stretch>
        </p:blipFill>
        <p:spPr>
          <a:xfrm>
            <a:off x="23600" y="0"/>
            <a:ext cx="4159024" cy="4921475"/>
          </a:xfrm>
          <a:prstGeom prst="rect">
            <a:avLst/>
          </a:prstGeom>
          <a:noFill/>
          <a:ln>
            <a:noFill/>
          </a:ln>
        </p:spPr>
      </p:pic>
      <p:sp>
        <p:nvSpPr>
          <p:cNvPr id="141" name="Shape 141"/>
          <p:cNvSpPr txBox="1"/>
          <p:nvPr/>
        </p:nvSpPr>
        <p:spPr>
          <a:xfrm>
            <a:off x="0" y="4921475"/>
            <a:ext cx="6697500" cy="258900"/>
          </a:xfrm>
          <a:prstGeom prst="rect">
            <a:avLst/>
          </a:prstGeom>
          <a:noFill/>
          <a:ln>
            <a:noFill/>
          </a:ln>
        </p:spPr>
        <p:txBody>
          <a:bodyPr lIns="91425" tIns="91425" rIns="91425" bIns="91425" anchor="t" anchorCtr="0">
            <a:noAutofit/>
          </a:bodyPr>
          <a:lstStyle/>
          <a:p>
            <a:pPr lvl="0">
              <a:spcBef>
                <a:spcPts val="0"/>
              </a:spcBef>
              <a:buNone/>
            </a:pPr>
            <a:r>
              <a:rPr lang="en" sz="900"/>
              <a:t>https://vignette3.wikia.nocookie.net/vsbattles/images/a/ac/E6e7_dungeons_dragons.jpg/revision/latest?cb=20170211221920</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Shape 146"/>
          <p:cNvPicPr preferRelativeResize="0"/>
          <p:nvPr/>
        </p:nvPicPr>
        <p:blipFill>
          <a:blip r:embed="rId3">
            <a:alphaModFix/>
          </a:blip>
          <a:stretch>
            <a:fillRect/>
          </a:stretch>
        </p:blipFill>
        <p:spPr>
          <a:xfrm>
            <a:off x="152400" y="660525"/>
            <a:ext cx="8839204" cy="3822455"/>
          </a:xfrm>
          <a:prstGeom prst="rect">
            <a:avLst/>
          </a:prstGeom>
          <a:noFill/>
          <a:ln>
            <a:noFill/>
          </a:ln>
        </p:spPr>
      </p:pic>
      <p:sp>
        <p:nvSpPr>
          <p:cNvPr id="147" name="Shape 147"/>
          <p:cNvSpPr txBox="1"/>
          <p:nvPr/>
        </p:nvSpPr>
        <p:spPr>
          <a:xfrm>
            <a:off x="5085900" y="4847400"/>
            <a:ext cx="4058100" cy="296100"/>
          </a:xfrm>
          <a:prstGeom prst="rect">
            <a:avLst/>
          </a:prstGeom>
          <a:noFill/>
          <a:ln>
            <a:noFill/>
          </a:ln>
        </p:spPr>
        <p:txBody>
          <a:bodyPr lIns="91425" tIns="91425" rIns="91425" bIns="91425" anchor="t" anchorCtr="0">
            <a:noAutofit/>
          </a:bodyPr>
          <a:lstStyle/>
          <a:p>
            <a:pPr lvl="0">
              <a:spcBef>
                <a:spcPts val="0"/>
              </a:spcBef>
              <a:buNone/>
            </a:pPr>
            <a:r>
              <a:rPr lang="en" sz="900"/>
              <a:t>https://cdn.bleedingcool.net/wp-content/uploads/2014/08/gen-con-logo.jpg</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86400" y="99650"/>
            <a:ext cx="9316800" cy="776100"/>
          </a:xfrm>
          <a:prstGeom prst="rect">
            <a:avLst/>
          </a:prstGeom>
        </p:spPr>
        <p:txBody>
          <a:bodyPr lIns="91425" tIns="91425" rIns="91425" bIns="91425" anchor="t" anchorCtr="0">
            <a:noAutofit/>
          </a:bodyPr>
          <a:lstStyle/>
          <a:p>
            <a:pPr lvl="0" algn="ctr" rtl="0">
              <a:spcBef>
                <a:spcPts val="0"/>
              </a:spcBef>
              <a:buNone/>
            </a:pPr>
            <a:r>
              <a:rPr lang="en" sz="4800" b="1"/>
              <a:t>The Evolution of Board Games</a:t>
            </a:r>
          </a:p>
        </p:txBody>
      </p:sp>
      <p:sp>
        <p:nvSpPr>
          <p:cNvPr id="153" name="Shape 153"/>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Clr>
                <a:srgbClr val="6AA84F"/>
              </a:buClr>
              <a:buSzPct val="100000"/>
            </a:pPr>
            <a:r>
              <a:rPr lang="en" sz="3000">
                <a:solidFill>
                  <a:srgbClr val="6AA84F"/>
                </a:solidFill>
              </a:rPr>
              <a:t>History</a:t>
            </a:r>
          </a:p>
          <a:p>
            <a:pPr marL="457200" lvl="0" indent="-419100" rtl="0">
              <a:spcBef>
                <a:spcPts val="0"/>
              </a:spcBef>
              <a:buClr>
                <a:srgbClr val="6AA84F"/>
              </a:buClr>
              <a:buSzPct val="100000"/>
            </a:pPr>
            <a:r>
              <a:rPr lang="en" sz="3000">
                <a:solidFill>
                  <a:srgbClr val="6AA84F"/>
                </a:solidFill>
              </a:rPr>
              <a:t>Transmission/Change over time</a:t>
            </a:r>
          </a:p>
          <a:p>
            <a:pPr marL="457200" lvl="0" indent="-419100" rtl="0">
              <a:spcBef>
                <a:spcPts val="0"/>
              </a:spcBef>
              <a:buSzPct val="100000"/>
            </a:pPr>
            <a:r>
              <a:rPr lang="en" sz="3000"/>
              <a:t>Ties to biological evolution</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86400" y="99650"/>
            <a:ext cx="9316800" cy="776100"/>
          </a:xfrm>
          <a:prstGeom prst="rect">
            <a:avLst/>
          </a:prstGeom>
        </p:spPr>
        <p:txBody>
          <a:bodyPr lIns="91425" tIns="91425" rIns="91425" bIns="91425" anchor="t" anchorCtr="0">
            <a:noAutofit/>
          </a:bodyPr>
          <a:lstStyle/>
          <a:p>
            <a:pPr lvl="0" algn="ctr" rtl="0">
              <a:spcBef>
                <a:spcPts val="0"/>
              </a:spcBef>
              <a:buNone/>
            </a:pPr>
            <a:r>
              <a:rPr lang="en" sz="4800" b="1"/>
              <a:t>The Evolution of Board Games</a:t>
            </a:r>
          </a:p>
        </p:txBody>
      </p:sp>
      <p:sp>
        <p:nvSpPr>
          <p:cNvPr id="159" name="Shape 159"/>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Clr>
                <a:srgbClr val="6AA84F"/>
              </a:buClr>
              <a:buSzPct val="100000"/>
            </a:pPr>
            <a:r>
              <a:rPr lang="en" sz="3000">
                <a:solidFill>
                  <a:srgbClr val="6AA84F"/>
                </a:solidFill>
              </a:rPr>
              <a:t>History</a:t>
            </a:r>
          </a:p>
          <a:p>
            <a:pPr marL="457200" lvl="0" indent="-419100" rtl="0">
              <a:spcBef>
                <a:spcPts val="0"/>
              </a:spcBef>
              <a:buClr>
                <a:srgbClr val="6AA84F"/>
              </a:buClr>
              <a:buSzPct val="100000"/>
            </a:pPr>
            <a:r>
              <a:rPr lang="en" sz="3000">
                <a:solidFill>
                  <a:srgbClr val="6AA84F"/>
                </a:solidFill>
              </a:rPr>
              <a:t>Transmission/Change over time</a:t>
            </a:r>
          </a:p>
          <a:p>
            <a:pPr marL="457200" lvl="0" indent="-419100" rtl="0">
              <a:spcBef>
                <a:spcPts val="0"/>
              </a:spcBef>
              <a:buClr>
                <a:srgbClr val="6AA84F"/>
              </a:buClr>
              <a:buSzPct val="100000"/>
            </a:pPr>
            <a:r>
              <a:rPr lang="en" sz="3000">
                <a:solidFill>
                  <a:srgbClr val="6AA84F"/>
                </a:solidFill>
              </a:rPr>
              <a:t>Ties to biological evolution</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311700" y="272350"/>
            <a:ext cx="8520600" cy="572700"/>
          </a:xfrm>
          <a:prstGeom prst="rect">
            <a:avLst/>
          </a:prstGeom>
        </p:spPr>
        <p:txBody>
          <a:bodyPr lIns="91425" tIns="91425" rIns="91425" bIns="91425" anchor="t" anchorCtr="0">
            <a:noAutofit/>
          </a:bodyPr>
          <a:lstStyle/>
          <a:p>
            <a:pPr lvl="0" algn="ctr">
              <a:spcBef>
                <a:spcPts val="0"/>
              </a:spcBef>
              <a:buNone/>
            </a:pPr>
            <a:r>
              <a:rPr lang="en" sz="3600"/>
              <a:t>Biological vs. Board Game Evolution</a:t>
            </a:r>
          </a:p>
        </p:txBody>
      </p:sp>
      <p:sp>
        <p:nvSpPr>
          <p:cNvPr id="165" name="Shape 165"/>
          <p:cNvSpPr txBox="1">
            <a:spLocks noGrp="1"/>
          </p:cNvSpPr>
          <p:nvPr>
            <p:ph type="body" idx="1"/>
          </p:nvPr>
        </p:nvSpPr>
        <p:spPr>
          <a:xfrm>
            <a:off x="311700" y="1017725"/>
            <a:ext cx="8520600" cy="3608700"/>
          </a:xfrm>
          <a:prstGeom prst="rect">
            <a:avLst/>
          </a:prstGeom>
        </p:spPr>
        <p:txBody>
          <a:bodyPr lIns="91425" tIns="91425" rIns="91425" bIns="91425" anchor="t" anchorCtr="0">
            <a:noAutofit/>
          </a:bodyPr>
          <a:lstStyle/>
          <a:p>
            <a:pPr marL="457200" lvl="0" indent="-419100" rtl="0">
              <a:spcBef>
                <a:spcPts val="0"/>
              </a:spcBef>
              <a:buSzPct val="100000"/>
            </a:pPr>
            <a:r>
              <a:rPr lang="en" sz="3000"/>
              <a:t>Change over time due to a selective system</a:t>
            </a:r>
          </a:p>
          <a:p>
            <a:pPr lvl="0" rtl="0">
              <a:spcBef>
                <a:spcPts val="0"/>
              </a:spcBef>
              <a:buNone/>
            </a:pPr>
            <a:endParaRPr sz="3000"/>
          </a:p>
          <a:p>
            <a:pPr marL="457200" lvl="0" indent="-419100" rtl="0">
              <a:spcBef>
                <a:spcPts val="0"/>
              </a:spcBef>
              <a:buSzPct val="100000"/>
            </a:pPr>
            <a:r>
              <a:rPr lang="en" sz="3000"/>
              <a:t>Inheritance of information through generations</a:t>
            </a:r>
          </a:p>
          <a:p>
            <a:pPr lvl="0" rtl="0">
              <a:spcBef>
                <a:spcPts val="0"/>
              </a:spcBef>
              <a:buNone/>
            </a:pPr>
            <a:endParaRPr sz="3000"/>
          </a:p>
          <a:p>
            <a:pPr marL="457200" lvl="0" indent="-419100" rtl="0">
              <a:spcBef>
                <a:spcPts val="0"/>
              </a:spcBef>
              <a:buSzPct val="100000"/>
            </a:pPr>
            <a:r>
              <a:rPr lang="en" sz="3000"/>
              <a:t>Variation/Mutation through reproduction</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311700" y="408000"/>
            <a:ext cx="8520600" cy="572700"/>
          </a:xfrm>
          <a:prstGeom prst="rect">
            <a:avLst/>
          </a:prstGeom>
        </p:spPr>
        <p:txBody>
          <a:bodyPr lIns="91425" tIns="91425" rIns="91425" bIns="91425" anchor="t" anchorCtr="0">
            <a:noAutofit/>
          </a:bodyPr>
          <a:lstStyle/>
          <a:p>
            <a:pPr lvl="0" algn="ctr">
              <a:spcBef>
                <a:spcPts val="0"/>
              </a:spcBef>
              <a:buNone/>
            </a:pPr>
            <a:r>
              <a:rPr lang="en" sz="3600"/>
              <a:t>Symbolic Inheritance in Board Games</a:t>
            </a:r>
          </a:p>
        </p:txBody>
      </p:sp>
      <p:pic>
        <p:nvPicPr>
          <p:cNvPr id="171" name="Shape 171"/>
          <p:cNvPicPr preferRelativeResize="0"/>
          <p:nvPr/>
        </p:nvPicPr>
        <p:blipFill>
          <a:blip r:embed="rId3">
            <a:alphaModFix/>
          </a:blip>
          <a:stretch>
            <a:fillRect/>
          </a:stretch>
        </p:blipFill>
        <p:spPr>
          <a:xfrm>
            <a:off x="714000" y="980700"/>
            <a:ext cx="7716000" cy="3858000"/>
          </a:xfrm>
          <a:prstGeom prst="rect">
            <a:avLst/>
          </a:prstGeom>
          <a:noFill/>
          <a:ln>
            <a:noFill/>
          </a:ln>
        </p:spPr>
      </p:pic>
      <p:sp>
        <p:nvSpPr>
          <p:cNvPr id="172" name="Shape 172"/>
          <p:cNvSpPr txBox="1"/>
          <p:nvPr/>
        </p:nvSpPr>
        <p:spPr>
          <a:xfrm>
            <a:off x="0" y="4838700"/>
            <a:ext cx="7067700" cy="333000"/>
          </a:xfrm>
          <a:prstGeom prst="rect">
            <a:avLst/>
          </a:prstGeom>
          <a:noFill/>
          <a:ln>
            <a:noFill/>
          </a:ln>
        </p:spPr>
        <p:txBody>
          <a:bodyPr lIns="91425" tIns="91425" rIns="91425" bIns="91425" anchor="t" anchorCtr="0">
            <a:noAutofit/>
          </a:bodyPr>
          <a:lstStyle/>
          <a:p>
            <a:pPr lvl="0">
              <a:spcBef>
                <a:spcPts val="0"/>
              </a:spcBef>
              <a:buNone/>
            </a:pPr>
            <a:r>
              <a:rPr lang="en" sz="900"/>
              <a:t>https://cdn6.bigcommerce.com/s-5p6k1/products/2298/images/8646/plastic-chess-pieces-protourney-black-camel-both-1200x600__65584.1445964290.1280.1280.jpg?c=2</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Shape 59"/>
          <p:cNvPicPr preferRelativeResize="0"/>
          <p:nvPr/>
        </p:nvPicPr>
        <p:blipFill>
          <a:blip r:embed="rId3">
            <a:alphaModFix/>
          </a:blip>
          <a:stretch>
            <a:fillRect/>
          </a:stretch>
        </p:blipFill>
        <p:spPr>
          <a:xfrm>
            <a:off x="629037" y="0"/>
            <a:ext cx="7885932" cy="5143500"/>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Shape 177"/>
          <p:cNvPicPr preferRelativeResize="0"/>
          <p:nvPr/>
        </p:nvPicPr>
        <p:blipFill>
          <a:blip r:embed="rId3">
            <a:alphaModFix/>
          </a:blip>
          <a:stretch>
            <a:fillRect/>
          </a:stretch>
        </p:blipFill>
        <p:spPr>
          <a:xfrm>
            <a:off x="0" y="0"/>
            <a:ext cx="9144000" cy="5143509"/>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86400" y="99650"/>
            <a:ext cx="9316800" cy="1668600"/>
          </a:xfrm>
          <a:prstGeom prst="rect">
            <a:avLst/>
          </a:prstGeom>
        </p:spPr>
        <p:txBody>
          <a:bodyPr lIns="91425" tIns="91425" rIns="91425" bIns="91425" anchor="t" anchorCtr="0">
            <a:noAutofit/>
          </a:bodyPr>
          <a:lstStyle/>
          <a:p>
            <a:pPr lvl="0" algn="ctr">
              <a:spcBef>
                <a:spcPts val="0"/>
              </a:spcBef>
              <a:buNone/>
            </a:pPr>
            <a:r>
              <a:rPr lang="en" sz="4800" b="1"/>
              <a:t>The Evolution of Board Games</a:t>
            </a:r>
          </a:p>
        </p:txBody>
      </p:sp>
      <p:sp>
        <p:nvSpPr>
          <p:cNvPr id="65" name="Shape 65"/>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SzPct val="100000"/>
            </a:pPr>
            <a:r>
              <a:rPr lang="en" sz="3000"/>
              <a:t>History</a:t>
            </a:r>
          </a:p>
          <a:p>
            <a:pPr marL="457200" lvl="0" indent="-419100" rtl="0">
              <a:spcBef>
                <a:spcPts val="0"/>
              </a:spcBef>
              <a:buSzPct val="100000"/>
            </a:pPr>
            <a:r>
              <a:rPr lang="en" sz="3000"/>
              <a:t>Transmission/Change over time</a:t>
            </a:r>
          </a:p>
          <a:p>
            <a:pPr marL="457200" lvl="0" indent="-419100">
              <a:spcBef>
                <a:spcPts val="0"/>
              </a:spcBef>
              <a:buSzPct val="100000"/>
            </a:pPr>
            <a:r>
              <a:rPr lang="en" sz="3000"/>
              <a:t>Ties to biological evolution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86400" y="99650"/>
            <a:ext cx="9316800" cy="1668600"/>
          </a:xfrm>
          <a:prstGeom prst="rect">
            <a:avLst/>
          </a:prstGeom>
        </p:spPr>
        <p:txBody>
          <a:bodyPr lIns="91425" tIns="91425" rIns="91425" bIns="91425" anchor="t" anchorCtr="0">
            <a:noAutofit/>
          </a:bodyPr>
          <a:lstStyle/>
          <a:p>
            <a:pPr lvl="0" algn="ctr" rtl="0">
              <a:spcBef>
                <a:spcPts val="0"/>
              </a:spcBef>
              <a:buNone/>
            </a:pPr>
            <a:r>
              <a:rPr lang="en" sz="4800" b="1"/>
              <a:t>The Evolution of Board Games</a:t>
            </a:r>
          </a:p>
        </p:txBody>
      </p:sp>
      <p:sp>
        <p:nvSpPr>
          <p:cNvPr id="71" name="Shape 71"/>
          <p:cNvSpPr txBox="1">
            <a:spLocks noGrp="1"/>
          </p:cNvSpPr>
          <p:nvPr>
            <p:ph type="body" idx="1"/>
          </p:nvPr>
        </p:nvSpPr>
        <p:spPr>
          <a:xfrm>
            <a:off x="225375" y="1822050"/>
            <a:ext cx="8520600" cy="1668600"/>
          </a:xfrm>
          <a:prstGeom prst="rect">
            <a:avLst/>
          </a:prstGeom>
        </p:spPr>
        <p:txBody>
          <a:bodyPr lIns="91425" tIns="91425" rIns="91425" bIns="91425" anchor="t" anchorCtr="0">
            <a:noAutofit/>
          </a:bodyPr>
          <a:lstStyle/>
          <a:p>
            <a:pPr marL="457200" lvl="0" indent="-419100" rtl="0">
              <a:spcBef>
                <a:spcPts val="0"/>
              </a:spcBef>
              <a:buClr>
                <a:srgbClr val="6AA84F"/>
              </a:buClr>
              <a:buSzPct val="100000"/>
            </a:pPr>
            <a:r>
              <a:rPr lang="en" sz="3000">
                <a:solidFill>
                  <a:srgbClr val="6AA84F"/>
                </a:solidFill>
              </a:rPr>
              <a:t>History</a:t>
            </a:r>
          </a:p>
          <a:p>
            <a:pPr marL="457200" lvl="0" indent="-419100" rtl="0">
              <a:spcBef>
                <a:spcPts val="0"/>
              </a:spcBef>
              <a:buSzPct val="100000"/>
            </a:pPr>
            <a:r>
              <a:rPr lang="en" sz="3000"/>
              <a:t>Transmission/Change over time</a:t>
            </a:r>
          </a:p>
          <a:p>
            <a:pPr marL="457200" lvl="0" indent="-419100" rtl="0">
              <a:spcBef>
                <a:spcPts val="0"/>
              </a:spcBef>
              <a:buSzPct val="100000"/>
            </a:pPr>
            <a:r>
              <a:rPr lang="en" sz="3000"/>
              <a:t>Ties to biological evolution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Shape 76"/>
          <p:cNvPicPr preferRelativeResize="0"/>
          <p:nvPr/>
        </p:nvPicPr>
        <p:blipFill>
          <a:blip r:embed="rId3">
            <a:alphaModFix/>
          </a:blip>
          <a:stretch>
            <a:fillRect/>
          </a:stretch>
        </p:blipFill>
        <p:spPr>
          <a:xfrm>
            <a:off x="0" y="0"/>
            <a:ext cx="9144000" cy="5143499"/>
          </a:xfrm>
          <a:prstGeom prst="rect">
            <a:avLst/>
          </a:prstGeom>
          <a:noFill/>
          <a:ln>
            <a:noFill/>
          </a:ln>
        </p:spPr>
      </p:pic>
      <p:sp>
        <p:nvSpPr>
          <p:cNvPr id="77" name="Shape 77"/>
          <p:cNvSpPr txBox="1"/>
          <p:nvPr/>
        </p:nvSpPr>
        <p:spPr>
          <a:xfrm>
            <a:off x="6598975" y="222000"/>
            <a:ext cx="1948800" cy="752400"/>
          </a:xfrm>
          <a:prstGeom prst="rect">
            <a:avLst/>
          </a:prstGeom>
          <a:noFill/>
          <a:ln>
            <a:noFill/>
          </a:ln>
        </p:spPr>
        <p:txBody>
          <a:bodyPr lIns="91425" tIns="91425" rIns="91425" bIns="91425" anchor="t" anchorCtr="0">
            <a:noAutofit/>
          </a:bodyPr>
          <a:lstStyle/>
          <a:p>
            <a:pPr lvl="0">
              <a:spcBef>
                <a:spcPts val="0"/>
              </a:spcBef>
              <a:buNone/>
            </a:pPr>
            <a:r>
              <a:rPr lang="en" sz="4800" b="1">
                <a:solidFill>
                  <a:srgbClr val="FFFFFF"/>
                </a:solidFill>
              </a:rPr>
              <a:t>Senet</a:t>
            </a:r>
          </a:p>
        </p:txBody>
      </p:sp>
      <p:sp>
        <p:nvSpPr>
          <p:cNvPr id="78" name="Shape 78"/>
          <p:cNvSpPr txBox="1"/>
          <p:nvPr/>
        </p:nvSpPr>
        <p:spPr>
          <a:xfrm>
            <a:off x="1558200" y="4847700"/>
            <a:ext cx="7585800" cy="295800"/>
          </a:xfrm>
          <a:prstGeom prst="rect">
            <a:avLst/>
          </a:prstGeom>
          <a:noFill/>
          <a:ln>
            <a:noFill/>
          </a:ln>
        </p:spPr>
        <p:txBody>
          <a:bodyPr lIns="91425" tIns="91425" rIns="91425" bIns="91425" anchor="t" anchorCtr="0">
            <a:noAutofit/>
          </a:bodyPr>
          <a:lstStyle/>
          <a:p>
            <a:pPr lvl="0" rtl="0">
              <a:lnSpc>
                <a:spcPct val="115000"/>
              </a:lnSpc>
              <a:spcBef>
                <a:spcPts val="0"/>
              </a:spcBef>
              <a:spcAft>
                <a:spcPts val="500"/>
              </a:spcAft>
              <a:buClr>
                <a:schemeClr val="dk1"/>
              </a:buClr>
              <a:buSzPct val="137500"/>
              <a:buFont typeface="Arial"/>
              <a:buNone/>
            </a:pPr>
            <a:r>
              <a:rPr lang="en" sz="800" u="sng">
                <a:solidFill>
                  <a:srgbClr val="1155CC"/>
                </a:solidFill>
                <a:highlight>
                  <a:srgbClr val="000000"/>
                </a:highlight>
                <a:hlinkClick r:id="rId4"/>
              </a:rPr>
              <a:t>https://upload.wikimedia.org/wikipedia/commons/thumb/d/d7/Senet_game_pieces_%28Tutankhamun%29.jpg/260px-Senet_game_pieces_%28Tutankhamun%29.jpg</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Shape 83"/>
          <p:cNvPicPr preferRelativeResize="0"/>
          <p:nvPr/>
        </p:nvPicPr>
        <p:blipFill>
          <a:blip r:embed="rId3">
            <a:alphaModFix/>
          </a:blip>
          <a:stretch>
            <a:fillRect/>
          </a:stretch>
        </p:blipFill>
        <p:spPr>
          <a:xfrm>
            <a:off x="0" y="0"/>
            <a:ext cx="9144000" cy="5143498"/>
          </a:xfrm>
          <a:prstGeom prst="rect">
            <a:avLst/>
          </a:prstGeom>
          <a:noFill/>
          <a:ln>
            <a:noFill/>
          </a:ln>
        </p:spPr>
      </p:pic>
      <p:sp>
        <p:nvSpPr>
          <p:cNvPr id="84" name="Shape 84"/>
          <p:cNvSpPr txBox="1"/>
          <p:nvPr/>
        </p:nvSpPr>
        <p:spPr>
          <a:xfrm>
            <a:off x="7696750" y="185025"/>
            <a:ext cx="1270500" cy="752400"/>
          </a:xfrm>
          <a:prstGeom prst="rect">
            <a:avLst/>
          </a:prstGeom>
          <a:noFill/>
          <a:ln>
            <a:noFill/>
          </a:ln>
        </p:spPr>
        <p:txBody>
          <a:bodyPr lIns="91425" tIns="91425" rIns="91425" bIns="91425" anchor="t" anchorCtr="0">
            <a:noAutofit/>
          </a:bodyPr>
          <a:lstStyle/>
          <a:p>
            <a:pPr lvl="0">
              <a:spcBef>
                <a:spcPts val="0"/>
              </a:spcBef>
              <a:buNone/>
            </a:pPr>
            <a:r>
              <a:rPr lang="en" sz="4800">
                <a:solidFill>
                  <a:srgbClr val="FFFFFF"/>
                </a:solidFill>
              </a:rPr>
              <a:t>Go</a:t>
            </a:r>
          </a:p>
        </p:txBody>
      </p:sp>
      <p:sp>
        <p:nvSpPr>
          <p:cNvPr id="85" name="Shape 85"/>
          <p:cNvSpPr txBox="1"/>
          <p:nvPr/>
        </p:nvSpPr>
        <p:spPr>
          <a:xfrm>
            <a:off x="5739600" y="4822800"/>
            <a:ext cx="3404400" cy="320700"/>
          </a:xfrm>
          <a:prstGeom prst="rect">
            <a:avLst/>
          </a:prstGeom>
          <a:noFill/>
          <a:ln>
            <a:noFill/>
          </a:ln>
        </p:spPr>
        <p:txBody>
          <a:bodyPr lIns="91425" tIns="91425" rIns="91425" bIns="91425" anchor="t" anchorCtr="0">
            <a:noAutofit/>
          </a:bodyPr>
          <a:lstStyle/>
          <a:p>
            <a:pPr lvl="0" rtl="0">
              <a:lnSpc>
                <a:spcPct val="115000"/>
              </a:lnSpc>
              <a:spcBef>
                <a:spcPts val="0"/>
              </a:spcBef>
              <a:spcAft>
                <a:spcPts val="500"/>
              </a:spcAft>
              <a:buClr>
                <a:schemeClr val="dk1"/>
              </a:buClr>
              <a:buSzPct val="122222"/>
              <a:buFont typeface="Arial"/>
              <a:buNone/>
            </a:pPr>
            <a:r>
              <a:rPr lang="en" sz="900" u="sng">
                <a:solidFill>
                  <a:srgbClr val="1155CC"/>
                </a:solidFill>
                <a:highlight>
                  <a:srgbClr val="6D9EEB"/>
                </a:highlight>
                <a:hlinkClick r:id="rId4"/>
              </a:rPr>
              <a:t>http://paulomenin.github.io/go-presentation/images/goban.png</a:t>
            </a:r>
            <a:r>
              <a:rPr lang="en" sz="900">
                <a:solidFill>
                  <a:srgbClr val="2D3B45"/>
                </a:solidFill>
                <a:highlight>
                  <a:srgbClr val="6D9EEB"/>
                </a:highlight>
              </a:rPr>
              <a:t>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0" y="0"/>
            <a:ext cx="4354100" cy="3617075"/>
          </a:xfrm>
          <a:prstGeom prst="rect">
            <a:avLst/>
          </a:prstGeom>
          <a:noFill/>
          <a:ln>
            <a:noFill/>
          </a:ln>
        </p:spPr>
      </p:pic>
      <p:sp>
        <p:nvSpPr>
          <p:cNvPr id="91" name="Shape 91"/>
          <p:cNvSpPr txBox="1"/>
          <p:nvPr/>
        </p:nvSpPr>
        <p:spPr>
          <a:xfrm>
            <a:off x="770950" y="4236925"/>
            <a:ext cx="2812200" cy="666000"/>
          </a:xfrm>
          <a:prstGeom prst="rect">
            <a:avLst/>
          </a:prstGeom>
          <a:noFill/>
          <a:ln>
            <a:noFill/>
          </a:ln>
        </p:spPr>
        <p:txBody>
          <a:bodyPr lIns="91425" tIns="91425" rIns="91425" bIns="91425" anchor="t" anchorCtr="0">
            <a:noAutofit/>
          </a:bodyPr>
          <a:lstStyle/>
          <a:p>
            <a:pPr lvl="0" algn="ctr">
              <a:spcBef>
                <a:spcPts val="0"/>
              </a:spcBef>
              <a:buNone/>
            </a:pPr>
            <a:r>
              <a:rPr lang="en" sz="3600"/>
              <a:t>Chaturanga</a:t>
            </a:r>
          </a:p>
        </p:txBody>
      </p:sp>
      <p:sp>
        <p:nvSpPr>
          <p:cNvPr id="92" name="Shape 92"/>
          <p:cNvSpPr txBox="1"/>
          <p:nvPr/>
        </p:nvSpPr>
        <p:spPr>
          <a:xfrm>
            <a:off x="0" y="3546275"/>
            <a:ext cx="4354200" cy="345300"/>
          </a:xfrm>
          <a:prstGeom prst="rect">
            <a:avLst/>
          </a:prstGeom>
          <a:noFill/>
          <a:ln>
            <a:noFill/>
          </a:ln>
        </p:spPr>
        <p:txBody>
          <a:bodyPr lIns="91425" tIns="91425" rIns="91425" bIns="91425" anchor="t" anchorCtr="0">
            <a:noAutofit/>
          </a:bodyPr>
          <a:lstStyle/>
          <a:p>
            <a:pPr lvl="0" rtl="0">
              <a:lnSpc>
                <a:spcPct val="115000"/>
              </a:lnSpc>
              <a:spcBef>
                <a:spcPts val="0"/>
              </a:spcBef>
              <a:spcAft>
                <a:spcPts val="500"/>
              </a:spcAft>
              <a:buClr>
                <a:schemeClr val="dk1"/>
              </a:buClr>
              <a:buSzPct val="100000"/>
              <a:buFont typeface="Arial"/>
              <a:buNone/>
            </a:pPr>
            <a:r>
              <a:rPr lang="en" sz="1050" u="sng">
                <a:solidFill>
                  <a:srgbClr val="1155CC"/>
                </a:solidFill>
                <a:highlight>
                  <a:srgbClr val="FFFFFF"/>
                </a:highlight>
                <a:hlinkClick r:id="rId4"/>
              </a:rPr>
              <a:t>http://learningchess.net/blog/wp-content/uploads/2014/03/chatrang-chaturanga.jpg</a:t>
            </a:r>
          </a:p>
          <a:p>
            <a:pPr lvl="0">
              <a:spcBef>
                <a:spcPts val="0"/>
              </a:spcBef>
              <a:buNone/>
            </a:pPr>
            <a:endParaRPr/>
          </a:p>
        </p:txBody>
      </p:sp>
      <p:pic>
        <p:nvPicPr>
          <p:cNvPr id="93" name="Shape 93"/>
          <p:cNvPicPr preferRelativeResize="0"/>
          <p:nvPr/>
        </p:nvPicPr>
        <p:blipFill>
          <a:blip r:embed="rId5">
            <a:alphaModFix/>
          </a:blip>
          <a:stretch>
            <a:fillRect/>
          </a:stretch>
        </p:blipFill>
        <p:spPr>
          <a:xfrm>
            <a:off x="4753200" y="-255300"/>
            <a:ext cx="4127676" cy="4127676"/>
          </a:xfrm>
          <a:prstGeom prst="rect">
            <a:avLst/>
          </a:prstGeom>
          <a:noFill/>
          <a:ln>
            <a:noFill/>
          </a:ln>
        </p:spPr>
      </p:pic>
      <p:sp>
        <p:nvSpPr>
          <p:cNvPr id="94" name="Shape 94"/>
          <p:cNvSpPr txBox="1"/>
          <p:nvPr/>
        </p:nvSpPr>
        <p:spPr>
          <a:xfrm>
            <a:off x="4639925" y="3546275"/>
            <a:ext cx="4354200" cy="345300"/>
          </a:xfrm>
          <a:prstGeom prst="rect">
            <a:avLst/>
          </a:prstGeom>
          <a:noFill/>
          <a:ln>
            <a:noFill/>
          </a:ln>
        </p:spPr>
        <p:txBody>
          <a:bodyPr lIns="91425" tIns="91425" rIns="91425" bIns="91425" anchor="t" anchorCtr="0">
            <a:noAutofit/>
          </a:bodyPr>
          <a:lstStyle/>
          <a:p>
            <a:pPr lvl="0" rtl="0">
              <a:lnSpc>
                <a:spcPct val="115000"/>
              </a:lnSpc>
              <a:spcBef>
                <a:spcPts val="0"/>
              </a:spcBef>
              <a:spcAft>
                <a:spcPts val="500"/>
              </a:spcAft>
              <a:buNone/>
            </a:pPr>
            <a:r>
              <a:rPr lang="en" sz="1050" u="sng">
                <a:solidFill>
                  <a:schemeClr val="hlink"/>
                </a:solidFill>
                <a:highlight>
                  <a:srgbClr val="FFFFFF"/>
                </a:highlight>
                <a:hlinkClick r:id="rId6"/>
              </a:rPr>
              <a:t>https://upload.wikimedia.org/wikipedia/commons/2/2b/AAA_SVG_Chessboard_and_chess_pieces_03.svg</a:t>
            </a:r>
            <a:r>
              <a:rPr lang="en" sz="1050">
                <a:solidFill>
                  <a:srgbClr val="2D3B45"/>
                </a:solidFill>
                <a:highlight>
                  <a:srgbClr val="FFFFFF"/>
                </a:highlight>
              </a:rPr>
              <a:t> </a:t>
            </a:r>
          </a:p>
          <a:p>
            <a:pPr lvl="0" rtl="0">
              <a:spcBef>
                <a:spcPts val="0"/>
              </a:spcBef>
              <a:buNone/>
            </a:pPr>
            <a:endParaRPr/>
          </a:p>
        </p:txBody>
      </p:sp>
      <p:sp>
        <p:nvSpPr>
          <p:cNvPr id="95" name="Shape 95"/>
          <p:cNvSpPr txBox="1"/>
          <p:nvPr/>
        </p:nvSpPr>
        <p:spPr>
          <a:xfrm>
            <a:off x="5410925" y="4236925"/>
            <a:ext cx="2812200" cy="666000"/>
          </a:xfrm>
          <a:prstGeom prst="rect">
            <a:avLst/>
          </a:prstGeom>
          <a:noFill/>
          <a:ln>
            <a:noFill/>
          </a:ln>
        </p:spPr>
        <p:txBody>
          <a:bodyPr lIns="91425" tIns="91425" rIns="91425" bIns="91425" anchor="t" anchorCtr="0">
            <a:noAutofit/>
          </a:bodyPr>
          <a:lstStyle/>
          <a:p>
            <a:pPr lvl="0" algn="ctr" rtl="0">
              <a:spcBef>
                <a:spcPts val="0"/>
              </a:spcBef>
              <a:buNone/>
            </a:pPr>
            <a:r>
              <a:rPr lang="en" sz="3600"/>
              <a:t>Chess</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Shape 100"/>
          <p:cNvPicPr preferRelativeResize="0"/>
          <p:nvPr/>
        </p:nvPicPr>
        <p:blipFill>
          <a:blip r:embed="rId3">
            <a:alphaModFix/>
          </a:blip>
          <a:stretch>
            <a:fillRect/>
          </a:stretch>
        </p:blipFill>
        <p:spPr>
          <a:xfrm>
            <a:off x="1307462" y="0"/>
            <a:ext cx="6529075" cy="4896800"/>
          </a:xfrm>
          <a:prstGeom prst="rect">
            <a:avLst/>
          </a:prstGeom>
          <a:noFill/>
          <a:ln>
            <a:noFill/>
          </a:ln>
        </p:spPr>
      </p:pic>
      <p:sp>
        <p:nvSpPr>
          <p:cNvPr id="101" name="Shape 101"/>
          <p:cNvSpPr txBox="1"/>
          <p:nvPr/>
        </p:nvSpPr>
        <p:spPr>
          <a:xfrm>
            <a:off x="2826600" y="4847400"/>
            <a:ext cx="3490800" cy="296100"/>
          </a:xfrm>
          <a:prstGeom prst="rect">
            <a:avLst/>
          </a:prstGeom>
          <a:noFill/>
          <a:ln>
            <a:noFill/>
          </a:ln>
        </p:spPr>
        <p:txBody>
          <a:bodyPr lIns="91425" tIns="91425" rIns="91425" bIns="91425" anchor="t" anchorCtr="0">
            <a:noAutofit/>
          </a:bodyPr>
          <a:lstStyle/>
          <a:p>
            <a:pPr lvl="0">
              <a:spcBef>
                <a:spcPts val="0"/>
              </a:spcBef>
              <a:buNone/>
            </a:pPr>
            <a:r>
              <a:rPr lang="en" sz="900"/>
              <a:t>https://play-risk-online.net/wp-content/uploads/2016/04/risk1.jpg</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Shape 106"/>
          <p:cNvPicPr preferRelativeResize="0"/>
          <p:nvPr/>
        </p:nvPicPr>
        <p:blipFill>
          <a:blip r:embed="rId3">
            <a:alphaModFix/>
          </a:blip>
          <a:stretch>
            <a:fillRect/>
          </a:stretch>
        </p:blipFill>
        <p:spPr>
          <a:xfrm>
            <a:off x="422600" y="1451500"/>
            <a:ext cx="8298800" cy="2240500"/>
          </a:xfrm>
          <a:prstGeom prst="rect">
            <a:avLst/>
          </a:prstGeom>
          <a:noFill/>
          <a:ln>
            <a:noFill/>
          </a:ln>
        </p:spPr>
      </p:pic>
      <p:sp>
        <p:nvSpPr>
          <p:cNvPr id="107" name="Shape 107"/>
          <p:cNvSpPr txBox="1"/>
          <p:nvPr/>
        </p:nvSpPr>
        <p:spPr>
          <a:xfrm>
            <a:off x="6048000" y="4859700"/>
            <a:ext cx="3096000" cy="283800"/>
          </a:xfrm>
          <a:prstGeom prst="rect">
            <a:avLst/>
          </a:prstGeom>
          <a:noFill/>
          <a:ln>
            <a:noFill/>
          </a:ln>
        </p:spPr>
        <p:txBody>
          <a:bodyPr lIns="91425" tIns="91425" rIns="91425" bIns="91425" anchor="t" anchorCtr="0">
            <a:noAutofit/>
          </a:bodyPr>
          <a:lstStyle/>
          <a:p>
            <a:pPr lvl="0">
              <a:spcBef>
                <a:spcPts val="0"/>
              </a:spcBef>
              <a:buNone/>
            </a:pPr>
            <a:r>
              <a:rPr lang="en" sz="900"/>
              <a:t>http://www.tkcs-collins.com/truman/monopoly/monop.gif</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743</Words>
  <Application>Microsoft Office PowerPoint</Application>
  <PresentationFormat>On-screen Show (16:9)</PresentationFormat>
  <Paragraphs>71</Paragraphs>
  <Slides>20</Slides>
  <Notes>20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20</vt:i4>
      </vt:variant>
    </vt:vector>
  </HeadingPairs>
  <TitlesOfParts>
    <vt:vector size="22" baseType="lpstr">
      <vt:lpstr>Arial</vt:lpstr>
      <vt:lpstr>simple-light-2</vt:lpstr>
      <vt:lpstr>PowerPoint Presentation</vt:lpstr>
      <vt:lpstr>PowerPoint Presentation</vt:lpstr>
      <vt:lpstr>The Evolution of Board Games</vt:lpstr>
      <vt:lpstr>The Evolution of Board Games</vt:lpstr>
      <vt:lpstr>PowerPoint Presentation</vt:lpstr>
      <vt:lpstr>PowerPoint Presentation</vt:lpstr>
      <vt:lpstr>PowerPoint Presentation</vt:lpstr>
      <vt:lpstr>PowerPoint Presentation</vt:lpstr>
      <vt:lpstr>PowerPoint Presentation</vt:lpstr>
      <vt:lpstr>The Evolution of Board Games</vt:lpstr>
      <vt:lpstr>The Evolution of Board Games</vt:lpstr>
      <vt:lpstr>PowerPoint Presentation</vt:lpstr>
      <vt:lpstr>PowerPoint Presentation</vt:lpstr>
      <vt:lpstr>PowerPoint Presentation</vt:lpstr>
      <vt:lpstr>PowerPoint Presentation</vt:lpstr>
      <vt:lpstr>The Evolution of Board Games</vt:lpstr>
      <vt:lpstr>The Evolution of Board Games</vt:lpstr>
      <vt:lpstr>Biological vs. Board Game Evolution</vt:lpstr>
      <vt:lpstr>Symbolic Inheritance in Board Games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Hunter Black</dc:creator>
  <cp:lastModifiedBy>Hunter Black</cp:lastModifiedBy>
  <cp:revision>1</cp:revision>
  <dcterms:modified xsi:type="dcterms:W3CDTF">2017-04-25T04:53:30Z</dcterms:modified>
</cp:coreProperties>
</file>